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17" r:id="rId4"/>
    <p:sldMasterId id="2147485419" r:id="rId5"/>
    <p:sldMasterId id="2147485431" r:id="rId6"/>
  </p:sldMasterIdLst>
  <p:notesMasterIdLst>
    <p:notesMasterId r:id="rId8"/>
  </p:notesMasterIdLst>
  <p:sldIdLst>
    <p:sldId id="601" r:id="rId7"/>
  </p:sldIdLst>
  <p:sldSz cx="9144000" cy="6858000" type="screen4x3"/>
  <p:notesSz cx="6973888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92D050"/>
    <a:srgbClr val="00C459"/>
    <a:srgbClr val="1F497D"/>
    <a:srgbClr val="CCFF99"/>
    <a:srgbClr val="4D4D4D"/>
    <a:srgbClr val="D0D8E8"/>
    <a:srgbClr val="E9EDF4"/>
    <a:srgbClr val="CCE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446" autoAdjust="0"/>
    <p:restoredTop sz="94676" autoAdjust="0"/>
  </p:normalViewPr>
  <p:slideViewPr>
    <p:cSldViewPr>
      <p:cViewPr varScale="1">
        <p:scale>
          <a:sx n="75" d="100"/>
          <a:sy n="75" d="100"/>
        </p:scale>
        <p:origin x="16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2018" cy="461804"/>
          </a:xfrm>
          <a:prstGeom prst="rect">
            <a:avLst/>
          </a:prstGeom>
        </p:spPr>
        <p:txBody>
          <a:bodyPr vert="horz" lIns="92613" tIns="46307" rIns="92613" bIns="4630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6" y="1"/>
            <a:ext cx="3022018" cy="461804"/>
          </a:xfrm>
          <a:prstGeom prst="rect">
            <a:avLst/>
          </a:prstGeom>
        </p:spPr>
        <p:txBody>
          <a:bodyPr vert="horz" lIns="92613" tIns="46307" rIns="92613" bIns="46307" rtlCol="0"/>
          <a:lstStyle>
            <a:lvl1pPr algn="r">
              <a:defRPr sz="1200"/>
            </a:lvl1pPr>
          </a:lstStyle>
          <a:p>
            <a:fld id="{B170AA8B-D6F5-4920-8F0A-57D8414EBB0C}" type="datetimeFigureOut">
              <a:rPr lang="en-US" smtClean="0"/>
              <a:pPr/>
              <a:t>09/27/2019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2150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3" tIns="46307" rIns="92613" bIns="4630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90" y="4387136"/>
            <a:ext cx="5579110" cy="4156234"/>
          </a:xfrm>
          <a:prstGeom prst="rect">
            <a:avLst/>
          </a:prstGeom>
        </p:spPr>
        <p:txBody>
          <a:bodyPr vert="horz" lIns="92613" tIns="46307" rIns="92613" bIns="463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22018" cy="461804"/>
          </a:xfrm>
          <a:prstGeom prst="rect">
            <a:avLst/>
          </a:prstGeom>
        </p:spPr>
        <p:txBody>
          <a:bodyPr vert="horz" lIns="92613" tIns="46307" rIns="92613" bIns="4630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6" y="8772669"/>
            <a:ext cx="3022018" cy="461804"/>
          </a:xfrm>
          <a:prstGeom prst="rect">
            <a:avLst/>
          </a:prstGeom>
        </p:spPr>
        <p:txBody>
          <a:bodyPr vert="horz" lIns="92613" tIns="46307" rIns="92613" bIns="46307" rtlCol="0" anchor="b"/>
          <a:lstStyle>
            <a:lvl1pPr algn="r">
              <a:defRPr sz="1200"/>
            </a:lvl1pPr>
          </a:lstStyle>
          <a:p>
            <a:fld id="{9A9CCE64-0FA1-4DC1-9DE8-AC1AC68BA1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29EA-3EA8-4165-AAD0-7BAB0C2D417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09/27/2019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9AB3A-AE4D-4277-8C67-3A538982BB2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6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40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65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6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3497263"/>
            <a:ext cx="9144000" cy="3360737"/>
            <a:chOff x="0" y="2203"/>
            <a:chExt cx="5760" cy="2117"/>
          </a:xfrm>
        </p:grpSpPr>
        <p:sp>
          <p:nvSpPr>
            <p:cNvPr id="41987" name="Freeform 3"/>
            <p:cNvSpPr>
              <a:spLocks/>
            </p:cNvSpPr>
            <p:nvPr userDrawn="1"/>
          </p:nvSpPr>
          <p:spPr bwMode="auto">
            <a:xfrm>
              <a:off x="0" y="2203"/>
              <a:ext cx="5760" cy="2117"/>
            </a:xfrm>
            <a:custGeom>
              <a:avLst/>
              <a:gdLst/>
              <a:ahLst/>
              <a:cxnLst>
                <a:cxn ang="0">
                  <a:pos x="5760" y="0"/>
                </a:cxn>
                <a:cxn ang="0">
                  <a:pos x="5760" y="2117"/>
                </a:cxn>
                <a:cxn ang="0">
                  <a:pos x="0" y="2117"/>
                </a:cxn>
                <a:cxn ang="0">
                  <a:pos x="0" y="1253"/>
                </a:cxn>
                <a:cxn ang="0">
                  <a:pos x="2784" y="917"/>
                </a:cxn>
                <a:cxn ang="0">
                  <a:pos x="5760" y="0"/>
                </a:cxn>
              </a:cxnLst>
              <a:rect l="0" t="0" r="r" b="b"/>
              <a:pathLst>
                <a:path w="5760" h="2117">
                  <a:moveTo>
                    <a:pt x="5760" y="0"/>
                  </a:moveTo>
                  <a:cubicBezTo>
                    <a:pt x="5760" y="1058"/>
                    <a:pt x="5760" y="2117"/>
                    <a:pt x="5760" y="2117"/>
                  </a:cubicBezTo>
                  <a:lnTo>
                    <a:pt x="0" y="2117"/>
                  </a:lnTo>
                  <a:cubicBezTo>
                    <a:pt x="0" y="2117"/>
                    <a:pt x="0" y="1685"/>
                    <a:pt x="0" y="1253"/>
                  </a:cubicBezTo>
                  <a:cubicBezTo>
                    <a:pt x="802" y="1222"/>
                    <a:pt x="1824" y="1126"/>
                    <a:pt x="2784" y="917"/>
                  </a:cubicBezTo>
                  <a:cubicBezTo>
                    <a:pt x="3744" y="708"/>
                    <a:pt x="4312" y="552"/>
                    <a:pt x="5760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2400" dirty="0">
                <a:solidFill>
                  <a:srgbClr val="CCCCCC"/>
                </a:solidFill>
                <a:latin typeface="Verdana" pitchFamily="34" charset="0"/>
              </a:endParaRPr>
            </a:p>
          </p:txBody>
        </p:sp>
        <p:pic>
          <p:nvPicPr>
            <p:cNvPr id="41988" name="Picture 4" descr="titlelogo_light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68" y="3244"/>
              <a:ext cx="1654" cy="757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1989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358900" y="903288"/>
            <a:ext cx="7099300" cy="1116012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47738" eaLnBrk="0" hangingPunct="0">
              <a:defRPr sz="30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58900" y="2151063"/>
            <a:ext cx="7099300" cy="1138237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defTabSz="947738" eaLnBrk="0" hangingPunct="0">
              <a:spcBef>
                <a:spcPct val="0"/>
              </a:spcBef>
              <a:buClr>
                <a:schemeClr val="tx2"/>
              </a:buClr>
              <a:buFontTx/>
              <a:buNone/>
              <a:defRPr sz="26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52400" y="6129338"/>
            <a:ext cx="3209925" cy="7286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>
                <a:solidFill>
                  <a:srgbClr val="000000"/>
                </a:solidFill>
              </a:rPr>
              <a:t>AT&amp;T Proprietary (Internal Use Only)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rgbClr val="000000"/>
                </a:solidFill>
              </a:rPr>
              <a:t>Not for use or disclosure outside the AT&amp;T companies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rgbClr val="000000"/>
                </a:solidFill>
              </a:rPr>
              <a:t>except under written agreement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en-US" sz="1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695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90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891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01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17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81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7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3497263"/>
            <a:ext cx="9144000" cy="3360737"/>
            <a:chOff x="0" y="2203"/>
            <a:chExt cx="5760" cy="2117"/>
          </a:xfrm>
        </p:grpSpPr>
        <p:sp>
          <p:nvSpPr>
            <p:cNvPr id="41987" name="Freeform 3"/>
            <p:cNvSpPr>
              <a:spLocks/>
            </p:cNvSpPr>
            <p:nvPr userDrawn="1"/>
          </p:nvSpPr>
          <p:spPr bwMode="auto">
            <a:xfrm>
              <a:off x="0" y="2203"/>
              <a:ext cx="5760" cy="2117"/>
            </a:xfrm>
            <a:custGeom>
              <a:avLst/>
              <a:gdLst/>
              <a:ahLst/>
              <a:cxnLst>
                <a:cxn ang="0">
                  <a:pos x="5760" y="0"/>
                </a:cxn>
                <a:cxn ang="0">
                  <a:pos x="5760" y="2117"/>
                </a:cxn>
                <a:cxn ang="0">
                  <a:pos x="0" y="2117"/>
                </a:cxn>
                <a:cxn ang="0">
                  <a:pos x="0" y="1253"/>
                </a:cxn>
                <a:cxn ang="0">
                  <a:pos x="2784" y="917"/>
                </a:cxn>
                <a:cxn ang="0">
                  <a:pos x="5760" y="0"/>
                </a:cxn>
              </a:cxnLst>
              <a:rect l="0" t="0" r="r" b="b"/>
              <a:pathLst>
                <a:path w="5760" h="2117">
                  <a:moveTo>
                    <a:pt x="5760" y="0"/>
                  </a:moveTo>
                  <a:cubicBezTo>
                    <a:pt x="5760" y="1058"/>
                    <a:pt x="5760" y="2117"/>
                    <a:pt x="5760" y="2117"/>
                  </a:cubicBezTo>
                  <a:lnTo>
                    <a:pt x="0" y="2117"/>
                  </a:lnTo>
                  <a:cubicBezTo>
                    <a:pt x="0" y="2117"/>
                    <a:pt x="0" y="1685"/>
                    <a:pt x="0" y="1253"/>
                  </a:cubicBezTo>
                  <a:cubicBezTo>
                    <a:pt x="802" y="1222"/>
                    <a:pt x="1824" y="1126"/>
                    <a:pt x="2784" y="917"/>
                  </a:cubicBezTo>
                  <a:cubicBezTo>
                    <a:pt x="3744" y="708"/>
                    <a:pt x="4312" y="552"/>
                    <a:pt x="5760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endParaRPr lang="en-US" sz="2400" dirty="0">
                <a:solidFill>
                  <a:srgbClr val="CCCCCC"/>
                </a:solidFill>
                <a:latin typeface="Verdana" pitchFamily="34" charset="0"/>
              </a:endParaRPr>
            </a:p>
          </p:txBody>
        </p:sp>
        <p:pic>
          <p:nvPicPr>
            <p:cNvPr id="41988" name="Picture 4" descr="titlelogo_light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68" y="3244"/>
              <a:ext cx="1654" cy="757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1989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358900" y="903288"/>
            <a:ext cx="7099300" cy="1116012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47738" eaLnBrk="0" hangingPunct="0">
              <a:defRPr sz="30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58900" y="2151063"/>
            <a:ext cx="7099300" cy="1138237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defTabSz="947738" eaLnBrk="0" hangingPunct="0">
              <a:spcBef>
                <a:spcPct val="0"/>
              </a:spcBef>
              <a:buClr>
                <a:schemeClr val="tx2"/>
              </a:buClr>
              <a:buFontTx/>
              <a:buNone/>
              <a:defRPr sz="26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52400" y="6129338"/>
            <a:ext cx="3209925" cy="7286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>
                <a:solidFill>
                  <a:srgbClr val="000000"/>
                </a:solidFill>
                <a:latin typeface="Arial"/>
              </a:rPr>
              <a:t>AT&amp;T Proprietary (Internal Use Only)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Not for use or disclosure outside the AT&amp;T companies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000" dirty="0">
                <a:solidFill>
                  <a:srgbClr val="000000"/>
                </a:solidFill>
                <a:latin typeface="Arial"/>
              </a:rPr>
              <a:t>except under written agreement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en-US" sz="1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98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398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083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33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15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70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24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65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46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3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19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883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C4C29EA-3EA8-4165-AAD0-7BAB0C2D417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09/27/2019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4D9AB3A-AE4D-4277-8C67-3A538982BB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4886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573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21" r:id="rId2"/>
    <p:sldLayoutId id="2147485422" r:id="rId3"/>
    <p:sldLayoutId id="2147485423" r:id="rId4"/>
    <p:sldLayoutId id="2147485424" r:id="rId5"/>
    <p:sldLayoutId id="2147485425" r:id="rId6"/>
    <p:sldLayoutId id="2147485426" r:id="rId7"/>
    <p:sldLayoutId id="2147485427" r:id="rId8"/>
    <p:sldLayoutId id="2147485428" r:id="rId9"/>
    <p:sldLayoutId id="2147485429" r:id="rId10"/>
    <p:sldLayoutId id="214748543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69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32" r:id="rId1"/>
    <p:sldLayoutId id="2147485433" r:id="rId2"/>
    <p:sldLayoutId id="2147485434" r:id="rId3"/>
    <p:sldLayoutId id="2147485435" r:id="rId4"/>
    <p:sldLayoutId id="2147485436" r:id="rId5"/>
    <p:sldLayoutId id="2147485437" r:id="rId6"/>
    <p:sldLayoutId id="2147485438" r:id="rId7"/>
    <p:sldLayoutId id="2147485439" r:id="rId8"/>
    <p:sldLayoutId id="2147485440" r:id="rId9"/>
    <p:sldLayoutId id="2147485441" r:id="rId10"/>
    <p:sldLayoutId id="21474854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035880"/>
              </p:ext>
            </p:extLst>
          </p:nvPr>
        </p:nvGraphicFramePr>
        <p:xfrm>
          <a:off x="277567" y="457201"/>
          <a:ext cx="8335607" cy="777240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703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8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7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6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85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PRISM ID:</a:t>
                      </a:r>
                      <a:endParaRPr kumimoji="0" lang="en-US" sz="11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274953a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IT Program/Project Manager: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Bash Anoth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Release/Utilization Dates: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1507/ 07-12-2015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IT Account Manager: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Donna Davison</a:t>
                      </a:r>
                    </a:p>
                  </a:txBody>
                  <a:tcPr anchor="ctr" horzOverflow="overflow"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Client PM: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rgbClr val="067AB4"/>
                          </a:solidFill>
                          <a:effectLst/>
                        </a:rPr>
                        <a:t>Sue Lee Austin</a:t>
                      </a:r>
                      <a:endParaRPr kumimoji="0" lang="en-US" sz="18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rgbClr val="067AB4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u="none" strike="noStrike" kern="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"/>
                          <a:cs typeface=""/>
                        </a:rPr>
                        <a:t>SI Owner/SI: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Bash Anoth -36386</a:t>
                      </a:r>
                      <a:endParaRPr kumimoji="0" lang="en-US" sz="1100" b="1" i="0" u="none" strike="noStrike" kern="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63577"/>
              </p:ext>
            </p:extLst>
          </p:nvPr>
        </p:nvGraphicFramePr>
        <p:xfrm>
          <a:off x="184610" y="4255822"/>
          <a:ext cx="8538271" cy="2468880"/>
        </p:xfrm>
        <a:graphic>
          <a:graphicData uri="http://schemas.openxmlformats.org/drawingml/2006/table">
            <a:tbl>
              <a:tblPr firstRow="1" bandRow="1"/>
              <a:tblGrid>
                <a:gridCol w="254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17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1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3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Issue/Risk )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Stable, Declining, Improving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Owner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Resolution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/>
                        <a:t>Must</a:t>
                      </a:r>
                      <a:r>
                        <a:rPr lang="en-US" sz="1100" baseline="0" dirty="0" smtClean="0"/>
                        <a:t> be resolved by:</a:t>
                      </a:r>
                      <a:endParaRPr lang="en-US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5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10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User Story completion date  moved from 8/15 to 9/30 to 10/31.</a:t>
                      </a:r>
                      <a:endParaRPr lang="en-US" sz="1100" i="0" kern="1200" dirty="0" smtClean="0"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  <a:ea typeface="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Improving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Sue Lee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delivery  date of user stories is 10/31.</a:t>
                      </a:r>
                      <a:r>
                        <a:rPr lang="en-US" sz="110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1100" dirty="0" smtClean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0" strike="noStrike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10/31</a:t>
                      </a:r>
                      <a:endParaRPr lang="en-US" sz="1100" b="0" strike="noStrike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18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This </a:t>
                      </a:r>
                      <a:r>
                        <a:rPr lang="en-US" sz="110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track contains the largest number of user stories  and most complex scope . </a:t>
                      </a:r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Scope</a:t>
                      </a:r>
                      <a:r>
                        <a:rPr lang="en-US" sz="110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Collections was moved from the Self-Service track to this track. </a:t>
                      </a:r>
                      <a:endParaRPr lang="en-US" sz="1100" dirty="0" smtClean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Stable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b="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Ajay </a:t>
                      </a:r>
                      <a:r>
                        <a:rPr lang="en-US" sz="1100" b="0" baseline="0" dirty="0" err="1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Kajla</a:t>
                      </a:r>
                      <a:endParaRPr lang="en-US" sz="1100" b="0" baseline="0" dirty="0" smtClean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As user stories are completed, it will be handed to the scrum teams for grooming verses waiting until all user stories are completed. Scrum teams will work in parallel.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10/31 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381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LPM</a:t>
                      </a:r>
                      <a:r>
                        <a:rPr lang="en-US" sz="1100" baseline="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rolls off Nov 14.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Stable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Jim </a:t>
                      </a:r>
                      <a:r>
                        <a:rPr lang="en-US" sz="1100" dirty="0" err="1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Ruffatto</a:t>
                      </a:r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Investigating resource options to replace LPM.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strike="noStrike" kern="1200" dirty="0" smtClean="0">
                          <a:solidFill>
                            <a:srgbClr val="4D4D4D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11/03</a:t>
                      </a:r>
                      <a:endParaRPr lang="en-US" sz="1100" b="0" strike="noStrike" kern="12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63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strike="noStrike" kern="1200" dirty="0">
                        <a:solidFill>
                          <a:srgbClr val="4D4D4D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2" name="Rounded Rectangle 41"/>
          <p:cNvSpPr/>
          <p:nvPr/>
        </p:nvSpPr>
        <p:spPr>
          <a:xfrm>
            <a:off x="211825" y="2184105"/>
            <a:ext cx="8422917" cy="82299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1832" y="56911"/>
            <a:ext cx="81619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chemeClr val="accent1"/>
                </a:solidFill>
                <a:latin typeface="Calibri" pitchFamily="34" charset="0"/>
              </a:rPr>
              <a:t>HCV </a:t>
            </a:r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2</a:t>
            </a:r>
            <a:r>
              <a:rPr lang="en-US" sz="1800" b="1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Order Workflow Provisioning Billing Automation</a:t>
            </a:r>
            <a:endParaRPr lang="en-US" sz="1800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54626" y="1245386"/>
            <a:ext cx="8280116" cy="9387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Description: 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b="1" u="sng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Description: </a:t>
            </a:r>
            <a:r>
              <a:rPr lang="en-US" sz="11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Provide an  integrated ordering, provisioning, billing  solution for HCV products. High level scope </a:t>
            </a:r>
            <a:r>
              <a:rPr lang="en-US" sz="1100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includes:  </a:t>
            </a:r>
            <a:r>
              <a:rPr lang="en-US" sz="1100" u="sng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Ordering</a:t>
            </a:r>
            <a:r>
              <a:rPr lang="en-US" sz="11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support life-cycle  of an order; searching orders/sites; process 1 site per order/multiple in-flight orders, Trial and Try/Buy, visibility to order </a:t>
            </a:r>
            <a:r>
              <a:rPr lang="en-US" sz="1100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data; </a:t>
            </a:r>
            <a:r>
              <a:rPr lang="en-US" sz="1100" u="sng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Provisioning:</a:t>
            </a:r>
            <a:r>
              <a:rPr lang="en-US" sz="11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automation and real-time processing; support tasks such as new, combine, ad-hoc, sequential, parsing; scale to support </a:t>
            </a:r>
            <a:r>
              <a:rPr lang="en-US" sz="1100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volume; </a:t>
            </a:r>
            <a:r>
              <a:rPr lang="en-US" sz="1100" u="sng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Billing</a:t>
            </a:r>
            <a:r>
              <a:rPr lang="en-US" sz="11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apply contractual discounts/promotions to bill; provide consolidated/single </a:t>
            </a:r>
            <a:r>
              <a:rPr lang="en-US" sz="1100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bill; </a:t>
            </a:r>
            <a:r>
              <a:rPr lang="en-US" sz="1100" dirty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u="sng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Collections</a:t>
            </a:r>
            <a:r>
              <a:rPr lang="en-US" sz="1100" dirty="0" smtClean="0">
                <a:solidFill>
                  <a:srgbClr val="4D4D4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late addition to scope.</a:t>
            </a:r>
            <a:endParaRPr lang="en-US" sz="1100" dirty="0">
              <a:solidFill>
                <a:srgbClr val="4D4D4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0882" y="2191562"/>
            <a:ext cx="838200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b="1" u="sng" dirty="0" smtClean="0">
                <a:latin typeface="Calibri"/>
              </a:rPr>
              <a:t>Current </a:t>
            </a:r>
            <a:r>
              <a:rPr lang="en-US" sz="1100" b="1" u="sng" dirty="0">
                <a:latin typeface="Calibri"/>
              </a:rPr>
              <a:t>Status / Quality</a:t>
            </a:r>
            <a:r>
              <a:rPr lang="en-US" sz="1100" b="1" dirty="0" smtClean="0">
                <a:latin typeface="Calibri"/>
              </a:rPr>
              <a:t>:</a:t>
            </a:r>
          </a:p>
          <a:p>
            <a:r>
              <a:rPr lang="en-US" sz="1100" dirty="0" smtClean="0">
                <a:solidFill>
                  <a:srgbClr val="4D4D4D"/>
                </a:solidFill>
                <a:latin typeface="Calibri"/>
              </a:rPr>
              <a:t>11/13 LPM rolled off .  Another LPM will be assigned 1Q15. In the meantime, User Story sessions will continue  to be lead by Scrum Master. </a:t>
            </a:r>
            <a:endParaRPr lang="en-US" sz="1100" dirty="0">
              <a:solidFill>
                <a:srgbClr val="4D4D4D"/>
              </a:solidFill>
              <a:latin typeface="Calibri"/>
            </a:endParaRPr>
          </a:p>
          <a:p>
            <a:r>
              <a:rPr lang="en-US" sz="1100" dirty="0" smtClean="0">
                <a:solidFill>
                  <a:srgbClr val="4D4D4D"/>
                </a:solidFill>
                <a:latin typeface="Calibri"/>
              </a:rPr>
              <a:t>10/30 </a:t>
            </a:r>
            <a:r>
              <a:rPr lang="en-US" sz="1100" dirty="0">
                <a:solidFill>
                  <a:srgbClr val="4D4D4D"/>
                </a:solidFill>
                <a:latin typeface="Calibri"/>
              </a:rPr>
              <a:t>This project is in Yellow due to late delivery of user </a:t>
            </a:r>
            <a:r>
              <a:rPr lang="en-US" sz="1100" dirty="0" smtClean="0">
                <a:solidFill>
                  <a:srgbClr val="4D4D4D"/>
                </a:solidFill>
                <a:latin typeface="Calibri"/>
              </a:rPr>
              <a:t>stories </a:t>
            </a:r>
            <a:r>
              <a:rPr lang="en-US" sz="1100" dirty="0">
                <a:solidFill>
                  <a:srgbClr val="4D4D4D"/>
                </a:solidFill>
                <a:latin typeface="Calibri"/>
              </a:rPr>
              <a:t>and this project carries the highest risk since it is the largest and most </a:t>
            </a:r>
            <a:r>
              <a:rPr lang="en-US" sz="1100" dirty="0" smtClean="0">
                <a:solidFill>
                  <a:srgbClr val="4D4D4D"/>
                </a:solidFill>
                <a:latin typeface="Calibri"/>
              </a:rPr>
              <a:t>complex. </a:t>
            </a:r>
            <a:r>
              <a:rPr lang="en-US" sz="1100" dirty="0">
                <a:solidFill>
                  <a:srgbClr val="4D4D4D"/>
                </a:solidFill>
                <a:latin typeface="Calibri"/>
              </a:rPr>
              <a:t>I</a:t>
            </a:r>
            <a:r>
              <a:rPr lang="en-US" sz="1100" dirty="0" smtClean="0">
                <a:solidFill>
                  <a:srgbClr val="4D4D4D"/>
                </a:solidFill>
                <a:latin typeface="Calibri"/>
              </a:rPr>
              <a:t>n addition the LPM is rolling off Nov 14. </a:t>
            </a:r>
          </a:p>
          <a:p>
            <a:endParaRPr lang="en-US" sz="1100" dirty="0">
              <a:solidFill>
                <a:srgbClr val="4D4D4D"/>
              </a:solidFill>
              <a:latin typeface="Calibri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11692" y="1295400"/>
            <a:ext cx="8423050" cy="854674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228600" y="426245"/>
            <a:ext cx="8382000" cy="79295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CCCCC"/>
              </a:solidFill>
              <a:effectLst/>
              <a:latin typeface="Verdana" pitchFamily="34" charset="0"/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4614" y="3074183"/>
            <a:ext cx="8458743" cy="1353280"/>
            <a:chOff x="228600" y="2538371"/>
            <a:chExt cx="8382000" cy="1353280"/>
          </a:xfrm>
        </p:grpSpPr>
        <p:sp>
          <p:nvSpPr>
            <p:cNvPr id="41" name="Rounded Rectangle 40"/>
            <p:cNvSpPr/>
            <p:nvPr/>
          </p:nvSpPr>
          <p:spPr>
            <a:xfrm>
              <a:off x="228600" y="2567355"/>
              <a:ext cx="2906486" cy="1116796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1267" y="2538371"/>
              <a:ext cx="2987095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US" sz="1000" b="1" u="sng" dirty="0" smtClean="0">
                  <a:solidFill>
                    <a:schemeClr val="tx1"/>
                  </a:solidFill>
                  <a:latin typeface="Calibri"/>
                </a:rPr>
                <a:t>Work in Progress: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 smtClean="0">
                  <a:solidFill>
                    <a:srgbClr val="4D4D4D"/>
                  </a:solidFill>
                  <a:latin typeface="Calibri"/>
                </a:rPr>
                <a:t>User </a:t>
              </a: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Stories are being reviewed with TD: </a:t>
              </a:r>
              <a:r>
                <a:rPr lang="en-US" sz="1000" dirty="0" smtClean="0">
                  <a:solidFill>
                    <a:srgbClr val="4D4D4D"/>
                  </a:solidFill>
                  <a:latin typeface="Calibri"/>
                </a:rPr>
                <a:t>79 Billing remain to be reviewed</a:t>
              </a:r>
              <a:endParaRPr lang="en-US" sz="1000" dirty="0">
                <a:solidFill>
                  <a:srgbClr val="4D4D4D"/>
                </a:solidFill>
                <a:latin typeface="Calibri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Solution </a:t>
              </a:r>
              <a:r>
                <a:rPr lang="en-US" sz="1000" dirty="0" err="1">
                  <a:solidFill>
                    <a:srgbClr val="4D4D4D"/>
                  </a:solidFill>
                  <a:latin typeface="Calibri"/>
                </a:rPr>
                <a:t>Defn</a:t>
              </a: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 is under </a:t>
              </a:r>
              <a:r>
                <a:rPr lang="en-US" sz="1000" dirty="0" smtClean="0">
                  <a:solidFill>
                    <a:srgbClr val="4D4D4D"/>
                  </a:solidFill>
                  <a:latin typeface="Calibri"/>
                </a:rPr>
                <a:t>revision</a:t>
              </a:r>
              <a:endParaRPr lang="en-US" sz="1000" dirty="0">
                <a:solidFill>
                  <a:srgbClr val="4D4D4D"/>
                </a:solidFill>
                <a:latin typeface="Calibri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Sprint planning is in progress</a:t>
              </a:r>
            </a:p>
            <a:p>
              <a:pPr algn="l" eaLnBrk="1" hangingPunct="1">
                <a:spcBef>
                  <a:spcPct val="0"/>
                </a:spcBef>
              </a:pPr>
              <a:endParaRPr lang="en-US" sz="1000" dirty="0" smtClean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 smtClean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18363" y="2568212"/>
              <a:ext cx="3258637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eaLnBrk="1" hangingPunct="1">
                <a:spcBef>
                  <a:spcPct val="0"/>
                </a:spcBef>
              </a:pPr>
              <a:r>
                <a:rPr lang="en-US" sz="1000" b="1" u="sng" dirty="0" smtClean="0">
                  <a:solidFill>
                    <a:schemeClr val="tx1"/>
                  </a:solidFill>
                  <a:latin typeface="Calibri"/>
                </a:rPr>
                <a:t>Critical Dependencies: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Project HALO for OCX and OCX capabilities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4D4D4D"/>
                  </a:solidFill>
                  <a:latin typeface="Calibri"/>
                </a:rPr>
                <a:t>Cisco-HCS, VOSS, CPRT, Launchpad,  Load tool for provisioning</a:t>
              </a: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 smtClean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 smtClean="0">
                <a:solidFill>
                  <a:schemeClr val="tx1"/>
                </a:solidFill>
                <a:latin typeface="Calibri"/>
              </a:endParaRPr>
            </a:p>
            <a:p>
              <a:pPr marL="171450" indent="-171450" algn="l" eaLnBrk="1" hangingPunct="1">
                <a:spcBef>
                  <a:spcPct val="0"/>
                </a:spcBef>
                <a:buFont typeface="Arial" panose="020B0604020202020204" pitchFamily="34" charset="0"/>
                <a:buChar char="•"/>
              </a:pPr>
              <a:endParaRPr lang="en-US" sz="1000" dirty="0" smtClean="0">
                <a:solidFill>
                  <a:schemeClr val="tx1"/>
                </a:solidFill>
                <a:latin typeface="Calibri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53200" y="2538371"/>
              <a:ext cx="205203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u="sng" dirty="0">
                  <a:latin typeface="Calibri"/>
                </a:rPr>
                <a:t>Major Milestones:  Jun ‘15</a:t>
              </a: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M1:          7/22/14</a:t>
              </a:r>
              <a:endParaRPr lang="en-US" sz="1000" u="sng" dirty="0">
                <a:latin typeface="Calibri"/>
              </a:endParaRP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M3           TBD</a:t>
              </a:r>
              <a:endParaRPr lang="en-US" sz="1000" u="sng" dirty="0">
                <a:latin typeface="Calibri"/>
              </a:endParaRP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M5:          TBD</a:t>
              </a: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M7:          TBD</a:t>
              </a: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M9:          TBD</a:t>
              </a:r>
              <a:endParaRPr lang="en-US" sz="1000" u="sng" dirty="0">
                <a:latin typeface="Calibri"/>
              </a:endParaRPr>
            </a:p>
            <a:p>
              <a:pPr marL="171450" indent="-171450">
                <a:buFont typeface="Wingdings" panose="05000000000000000000" pitchFamily="2" charset="2"/>
                <a:buChar char="q"/>
              </a:pPr>
              <a:r>
                <a:rPr lang="en-US" sz="1000" dirty="0">
                  <a:latin typeface="Calibri"/>
                </a:rPr>
                <a:t>M11:        TBD</a:t>
              </a:r>
              <a:endParaRPr lang="en-US" sz="1000" u="sng" dirty="0">
                <a:latin typeface="Calibri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218364" y="2567354"/>
              <a:ext cx="3258636" cy="1116797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553200" y="2567354"/>
              <a:ext cx="2057400" cy="1116797"/>
            </a:xfrm>
            <a:prstGeom prst="round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142658" y="6616980"/>
            <a:ext cx="284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Update Date: xx/xx/xx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666063" y="124268"/>
            <a:ext cx="2944537" cy="246223"/>
            <a:chOff x="6022489" y="118467"/>
            <a:chExt cx="2944537" cy="246223"/>
          </a:xfrm>
          <a:solidFill>
            <a:srgbClr val="9BBB59"/>
          </a:solidFill>
        </p:grpSpPr>
        <p:sp>
          <p:nvSpPr>
            <p:cNvPr id="24" name="TextBox 13"/>
            <p:cNvSpPr txBox="1">
              <a:spLocks noChangeArrowheads="1"/>
            </p:cNvSpPr>
            <p:nvPr/>
          </p:nvSpPr>
          <p:spPr bwMode="auto">
            <a:xfrm>
              <a:off x="6784489" y="118467"/>
              <a:ext cx="683111" cy="24622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itchFamily="34" charset="0"/>
                </a:rPr>
                <a:t>Quality</a:t>
              </a:r>
              <a:endParaRPr kumimoji="0" lang="en-US" alt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>
              <a:off x="7525921" y="118467"/>
              <a:ext cx="683110" cy="24622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000" b="1" kern="0" dirty="0">
                  <a:solidFill>
                    <a:schemeClr val="accent1"/>
                  </a:solidFill>
                </a:rPr>
                <a:t>Timeline</a:t>
              </a:r>
            </a:p>
          </p:txBody>
        </p:sp>
        <p:sp>
          <p:nvSpPr>
            <p:cNvPr id="26" name="TextBox 13"/>
            <p:cNvSpPr txBox="1">
              <a:spLocks noChangeArrowheads="1"/>
            </p:cNvSpPr>
            <p:nvPr/>
          </p:nvSpPr>
          <p:spPr bwMode="auto">
            <a:xfrm>
              <a:off x="6022489" y="118467"/>
              <a:ext cx="683111" cy="246221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000" b="1" kern="0" dirty="0" smtClean="0">
                  <a:solidFill>
                    <a:schemeClr val="accent1"/>
                  </a:solidFill>
                </a:rPr>
                <a:t>Project</a:t>
              </a:r>
              <a:endParaRPr lang="en-US" altLang="en-US" sz="1000" b="1" kern="0" dirty="0">
                <a:solidFill>
                  <a:schemeClr val="accent1"/>
                </a:solidFill>
              </a:endParaRPr>
            </a:p>
          </p:txBody>
        </p:sp>
        <p:sp>
          <p:nvSpPr>
            <p:cNvPr id="27" name="TextBox 13"/>
            <p:cNvSpPr txBox="1">
              <a:spLocks noChangeArrowheads="1"/>
            </p:cNvSpPr>
            <p:nvPr/>
          </p:nvSpPr>
          <p:spPr bwMode="auto">
            <a:xfrm>
              <a:off x="8283916" y="118467"/>
              <a:ext cx="683110" cy="24622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000" b="1" kern="0" dirty="0">
                  <a:solidFill>
                    <a:schemeClr val="accent1"/>
                  </a:solidFill>
                  <a:latin typeface="Calibri" pitchFamily="34" charset="0"/>
                  <a:cs typeface="Arial" charset="0"/>
                </a:rPr>
                <a:t>Budget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11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Title Master">
  <a:themeElements>
    <a:clrScheme name="Alternate Title Master 1">
      <a:dk1>
        <a:srgbClr val="4D4D4D"/>
      </a:dk1>
      <a:lt1>
        <a:srgbClr val="FFFFFF"/>
      </a:lt1>
      <a:dk2>
        <a:srgbClr val="000000"/>
      </a:dk2>
      <a:lt2>
        <a:srgbClr val="CCCCCC"/>
      </a:lt2>
      <a:accent1>
        <a:srgbClr val="067AB4"/>
      </a:accent1>
      <a:accent2>
        <a:srgbClr val="FF7200"/>
      </a:accent2>
      <a:accent3>
        <a:srgbClr val="FFFFFF"/>
      </a:accent3>
      <a:accent4>
        <a:srgbClr val="404040"/>
      </a:accent4>
      <a:accent5>
        <a:srgbClr val="AABED6"/>
      </a:accent5>
      <a:accent6>
        <a:srgbClr val="E76700"/>
      </a:accent6>
      <a:hlink>
        <a:srgbClr val="6EBB1F"/>
      </a:hlink>
      <a:folHlink>
        <a:srgbClr val="0C2577"/>
      </a:folHlink>
    </a:clrScheme>
    <a:fontScheme name="Alternate Title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Alternate Title Master 1">
        <a:dk1>
          <a:srgbClr val="4D4D4D"/>
        </a:dk1>
        <a:lt1>
          <a:srgbClr val="FFFFFF"/>
        </a:lt1>
        <a:dk2>
          <a:srgbClr val="000000"/>
        </a:dk2>
        <a:lt2>
          <a:srgbClr val="CCCCCC"/>
        </a:lt2>
        <a:accent1>
          <a:srgbClr val="067AB4"/>
        </a:accent1>
        <a:accent2>
          <a:srgbClr val="FF7200"/>
        </a:accent2>
        <a:accent3>
          <a:srgbClr val="FFFFFF"/>
        </a:accent3>
        <a:accent4>
          <a:srgbClr val="404040"/>
        </a:accent4>
        <a:accent5>
          <a:srgbClr val="AABED6"/>
        </a:accent5>
        <a:accent6>
          <a:srgbClr val="E76700"/>
        </a:accent6>
        <a:hlink>
          <a:srgbClr val="6EBB1F"/>
        </a:hlink>
        <a:folHlink>
          <a:srgbClr val="0C25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lternate Title Master">
  <a:themeElements>
    <a:clrScheme name="Alternate Title Master 1">
      <a:dk1>
        <a:srgbClr val="4D4D4D"/>
      </a:dk1>
      <a:lt1>
        <a:srgbClr val="FFFFFF"/>
      </a:lt1>
      <a:dk2>
        <a:srgbClr val="000000"/>
      </a:dk2>
      <a:lt2>
        <a:srgbClr val="CCCCCC"/>
      </a:lt2>
      <a:accent1>
        <a:srgbClr val="067AB4"/>
      </a:accent1>
      <a:accent2>
        <a:srgbClr val="FF7200"/>
      </a:accent2>
      <a:accent3>
        <a:srgbClr val="FFFFFF"/>
      </a:accent3>
      <a:accent4>
        <a:srgbClr val="404040"/>
      </a:accent4>
      <a:accent5>
        <a:srgbClr val="AABED6"/>
      </a:accent5>
      <a:accent6>
        <a:srgbClr val="E76700"/>
      </a:accent6>
      <a:hlink>
        <a:srgbClr val="6EBB1F"/>
      </a:hlink>
      <a:folHlink>
        <a:srgbClr val="0C2577"/>
      </a:folHlink>
    </a:clrScheme>
    <a:fontScheme name="Alternate Title 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CCCCCC"/>
            </a:solidFill>
            <a:effectLst/>
            <a:latin typeface="Verdana" pitchFamily="34" charset="0"/>
            <a:cs typeface="Arial" charset="0"/>
          </a:defRPr>
        </a:defPPr>
      </a:lstStyle>
    </a:lnDef>
    <a:txDef>
      <a:spPr bwMode="auto">
        <a:solidFill>
          <a:srgbClr val="FFFF00"/>
        </a:solidFill>
        <a:ln w="9525">
          <a:solidFill>
            <a:schemeClr val="tx1"/>
          </a:solidFill>
          <a:miter lim="800000"/>
          <a:headEnd/>
          <a:tailEnd/>
        </a:ln>
      </a:spPr>
      <a:bodyPr wrap="square">
        <a:spAutoFit/>
      </a:bodyPr>
      <a:lstStyle>
        <a:defPPr marL="0" marR="0" indent="0" defTabSz="91440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000" b="1" i="0" u="none" strike="noStrike" kern="0" cap="none" spc="0" normalizeH="0" baseline="0" noProof="0" dirty="0" smtClean="0">
            <a:ln>
              <a:noFill/>
            </a:ln>
            <a:solidFill>
              <a:schemeClr val="accent1"/>
            </a:solidFill>
            <a:effectLst/>
            <a:uLnTx/>
            <a:uFillTx/>
            <a:latin typeface="Calibri" pitchFamily="34" charset="0"/>
          </a:defRPr>
        </a:defPPr>
      </a:lstStyle>
    </a:txDef>
  </a:objectDefaults>
  <a:extraClrSchemeLst>
    <a:extraClrScheme>
      <a:clrScheme name="Alternate Title Master 1">
        <a:dk1>
          <a:srgbClr val="4D4D4D"/>
        </a:dk1>
        <a:lt1>
          <a:srgbClr val="FFFFFF"/>
        </a:lt1>
        <a:dk2>
          <a:srgbClr val="000000"/>
        </a:dk2>
        <a:lt2>
          <a:srgbClr val="CCCCCC"/>
        </a:lt2>
        <a:accent1>
          <a:srgbClr val="067AB4"/>
        </a:accent1>
        <a:accent2>
          <a:srgbClr val="FF7200"/>
        </a:accent2>
        <a:accent3>
          <a:srgbClr val="FFFFFF"/>
        </a:accent3>
        <a:accent4>
          <a:srgbClr val="404040"/>
        </a:accent4>
        <a:accent5>
          <a:srgbClr val="AABED6"/>
        </a:accent5>
        <a:accent6>
          <a:srgbClr val="E76700"/>
        </a:accent6>
        <a:hlink>
          <a:srgbClr val="6EBB1F"/>
        </a:hlink>
        <a:folHlink>
          <a:srgbClr val="0C25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9241D261491049A0B0CD7F89FAB284" ma:contentTypeVersion="0" ma:contentTypeDescription="Create a new document." ma:contentTypeScope="" ma:versionID="95a858e5d1b742aee8535e4bbf53fe1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75410d0613ca840998dd86399a013c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E6F04-D813-4713-9EDE-933BF1B0CC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F2AD08-6ABA-4479-A9A4-BD23A2D6E6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FA0E0A-8C7C-4FFA-8041-53E1E19C3E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31549</TotalTime>
  <Words>412</Words>
  <Application>Microsoft Office PowerPoint</Application>
  <PresentationFormat>On-screen Show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Times New Roman</vt:lpstr>
      <vt:lpstr>Verdana</vt:lpstr>
      <vt:lpstr>Wingdings</vt:lpstr>
      <vt:lpstr>12_Office Theme</vt:lpstr>
      <vt:lpstr>Alternate Title Master</vt:lpstr>
      <vt:lpstr>1_Alternate Title Master</vt:lpstr>
      <vt:lpstr>PowerPoint Presentation</vt:lpstr>
    </vt:vector>
  </TitlesOfParts>
  <Company>AT&amp;T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CDT User</dc:creator>
  <cp:lastModifiedBy>Anoth, Bash</cp:lastModifiedBy>
  <cp:revision>1356</cp:revision>
  <cp:lastPrinted>2019-09-27T15:09:53Z</cp:lastPrinted>
  <dcterms:created xsi:type="dcterms:W3CDTF">2011-08-22T19:13:43Z</dcterms:created>
  <dcterms:modified xsi:type="dcterms:W3CDTF">2019-09-27T15:14:26Z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0x010100E49241D261491049A0B0CD7F89FAB284</vt:lpwstr>
  </property>
</Properties>
</file>